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71" r:id="rId2"/>
    <p:sldId id="364" r:id="rId3"/>
    <p:sldId id="363" r:id="rId4"/>
    <p:sldId id="391" r:id="rId5"/>
    <p:sldId id="429" r:id="rId6"/>
    <p:sldId id="432" r:id="rId7"/>
    <p:sldId id="431" r:id="rId8"/>
    <p:sldId id="430" r:id="rId9"/>
    <p:sldId id="414" r:id="rId10"/>
    <p:sldId id="428" r:id="rId11"/>
    <p:sldId id="415" r:id="rId12"/>
    <p:sldId id="417" r:id="rId13"/>
    <p:sldId id="419" r:id="rId14"/>
    <p:sldId id="423" r:id="rId15"/>
    <p:sldId id="425" r:id="rId16"/>
    <p:sldId id="426" r:id="rId17"/>
    <p:sldId id="424" r:id="rId18"/>
    <p:sldId id="433" r:id="rId19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FF"/>
    <a:srgbClr val="CCECFF"/>
    <a:srgbClr val="CCFFCC"/>
    <a:srgbClr val="0000FF"/>
    <a:srgbClr val="FF9900"/>
    <a:srgbClr val="FF6699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777" autoAdjust="0"/>
    <p:restoredTop sz="94660"/>
  </p:normalViewPr>
  <p:slideViewPr>
    <p:cSldViewPr>
      <p:cViewPr varScale="1">
        <p:scale>
          <a:sx n="86" d="100"/>
          <a:sy n="86" d="100"/>
        </p:scale>
        <p:origin x="107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754" y="-114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855D425-E83D-4264-887A-23DC0C1907C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B97B82F-20F6-4FB3-B563-DEA9AE7B729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0EFCCD9C-29CD-4418-B5F8-BA464F2DFF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F01EC245-B508-495B-9000-7A08134CAEF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F483912-82ED-4F26-A495-E68BA3D371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868EC40-7827-4564-9F18-D9BBB79FD8B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AC9AEAF-48AE-419C-87A8-33F388C8B18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7E7245A-B042-41A4-BF16-8037D763576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41D86FD6-F326-41B3-B564-112B72BEA1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2D45B62-8B92-4D67-A183-C55D8DBE49B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BB068AB7-AD0A-40DC-B325-8C0D49D290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ECAA967-B024-4F63-8DE2-398E1E6B5A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加：講義中、質問ありましたら、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ZOOM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Q&amp;A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でお寄せください。まとめて、または途中で回答。全てではないですが、回答しきれない部分は後日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SPORTS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アカデミーサイトで回答します。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CAA967-B024-4F63-8DE2-398E1E6B5A82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65725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加：講義中、質問ありましたら、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ZOOM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Q&amp;A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でお寄せください。まとめて、または途中で回答。全てではないですが、回答しきれない部分は後日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SPORTS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アカデミーサイトで回答します。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CAA967-B024-4F63-8DE2-398E1E6B5A82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469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加：講義中、質問ありましたら、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ZOOM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Q&amp;A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でお寄せください。まとめて、または途中で回答。全てではないですが、回答しきれない部分は後日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SPORTS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アカデミーサイトで回答します。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CAA967-B024-4F63-8DE2-398E1E6B5A82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67555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加：講義中、質問ありましたら、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ZOOM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Q&amp;A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でお寄せください。まとめて、または途中で回答。全てではないですが、回答しきれない部分は後日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SPORTS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アカデミーサイトで回答します。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CAA967-B024-4F63-8DE2-398E1E6B5A82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9228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7B5C57-33BA-4D00-8BB4-E5840812C9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2013/</a:t>
            </a: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A6B9A0-6789-4871-A182-1ABFBED95D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J SPORTS Corp.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6B100A-3EEA-498A-9759-63C612F3D3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8D241-A481-4BE8-8594-BF18C19353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7459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85E664-EEDF-44D9-ADD4-1144688BEB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2013/</a:t>
            </a: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24196A-4F27-4461-9E75-C39ABE4D5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J SPORTS Corp.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69FB7D-FEF5-468E-8BE0-987D4C71C9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661A3-46A9-4342-BC01-D35D4C3024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63251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23075" y="0"/>
            <a:ext cx="2212975" cy="645318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79388" y="0"/>
            <a:ext cx="6491287" cy="645318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71431E-6F2C-47F8-ABCA-8F4E492161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2013/</a:t>
            </a: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05BD8E-12C7-4E4A-BD53-E03B0A0C06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J SPORTS Corp.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74C70E-5F2E-4143-B08A-CDAB44B33C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8045A-3135-42AA-A1EA-C84A0D5BD6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0573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DD4927-08C2-451E-996A-2DD4307E4D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2013/</a:t>
            </a: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ABF895-0288-416E-B26A-09CF3E5B1D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J SPORTS Corp.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87BFF5-9FDC-48CE-A658-41BB9696A1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177B9-B88A-4F00-83A4-4049DEBAB4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0407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007907-1783-414E-BB5B-D86F122E11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2013/</a:t>
            </a: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0EA6D1C-EFAF-42BE-A532-00D68CE31B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J SPORTS Corp.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953E1A-14E1-4D46-9A47-413D29A43A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212F2-F02B-40BA-878D-D8A2FF579D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57069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79388" y="765175"/>
            <a:ext cx="4351337" cy="5688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3125" y="765175"/>
            <a:ext cx="4352925" cy="5688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0318E8-7E65-4164-8BAA-8C973CE655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2013/</a:t>
            </a: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C1C74E-D13D-44A8-9577-EDA6D40825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J SPORTS Corp.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3AB822-D19B-4E4B-BC71-9F3506956F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1EB46-F6B0-4A60-B59E-E0E969B3BF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5345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93270E5-433B-45A9-9D82-9DB0800050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2013/</a:t>
            </a: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83CFD68-848C-490E-B409-5F1BDBD97A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J SPORTS Corp.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C8B2581-A464-4D03-B045-06B8EBC172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92479-F452-4A7B-B5DD-25919567A4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6345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9AC2F0C-6A0A-4C28-9796-A1A60A89B8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2013/</a:t>
            </a: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DE148A9-6D8B-4660-BE5D-9360F9B525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J SPORTS Corp.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2B5E94D-F9CE-4B18-9CC2-A14D7A2C54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B256D-DF38-4F2D-BA0F-A7BE1A0EB2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34786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2A5F3FB-A0B2-4FB2-8F62-CB0377714F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2013/</a:t>
            </a: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0B6A639-8E0A-437D-AC57-30748BA50A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J SPORTS Corp.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956E2FA-CF29-4FB9-AA29-9A3DD91341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3B982-C7EC-45B3-B8DF-96C4F4CD78F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5906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F00637-D35A-4FF4-9167-958CC21895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2013/</a:t>
            </a: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B04314-D05E-4DB4-8124-52616E9337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J SPORTS Corp.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DEC5D4-ECE5-4F2D-B4D0-EF94D86546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57B90-1231-4AB1-BAE1-B9EE03DAA2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4324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D813B5-07A1-4496-8E22-0E4B80A04A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2013/</a:t>
            </a: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9F1DF8-EA7B-4B2B-8E56-A5E8EA127D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J SPORTS Corp.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85E897-6A36-4638-A1A2-55CABC8B11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35D8-99F9-408D-946C-8DD0EE91C5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01237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>
            <a:extLst>
              <a:ext uri="{FF2B5EF4-FFF2-40B4-BE49-F238E27FC236}">
                <a16:creationId xmlns:a16="http://schemas.microsoft.com/office/drawing/2014/main" id="{9D55E6F5-8902-4FA1-BD17-022007B0F51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24625"/>
            <a:ext cx="9144000" cy="333375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0BD7701-0EFA-4B53-A2D1-009DBB4E6F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765175"/>
            <a:ext cx="8856662" cy="568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 </a:t>
            </a:r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 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 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 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 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49BABBC-AE45-479E-9E80-2BA51565BEC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388" y="6545263"/>
            <a:ext cx="2133600" cy="2682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ja-JP" altLang="en-US"/>
              <a:t>2013/</a:t>
            </a: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B98F0B8-EE0A-4DB1-8A98-641ECE63EF8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45263"/>
            <a:ext cx="2895600" cy="2682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J SPORTS Corp.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1E6454F-1FB7-437A-9E82-30BB6669C90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48488" y="6545263"/>
            <a:ext cx="2133600" cy="2682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CBAE6189-AA90-4FBF-8B65-19AFE91D11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352F22BF-F8FC-4C12-8E7B-27482E215DB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719138"/>
          </a:xfrm>
          <a:prstGeom prst="rect">
            <a:avLst/>
          </a:prstGeom>
          <a:gradFill rotWithShape="1">
            <a:gsLst>
              <a:gs pos="0">
                <a:srgbClr val="00004C"/>
              </a:gs>
              <a:gs pos="50000">
                <a:srgbClr val="4242C2"/>
              </a:gs>
              <a:gs pos="100000">
                <a:srgbClr val="00004C"/>
              </a:gs>
            </a:gsLst>
            <a:lin ang="2700000" scaled="1"/>
          </a:gradFill>
          <a:ln>
            <a:noFill/>
          </a:ln>
          <a:effectLst/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ja-JP"/>
          </a:p>
        </p:txBody>
      </p:sp>
      <p:sp>
        <p:nvSpPr>
          <p:cNvPr id="1032" name="Rectangle 2">
            <a:extLst>
              <a:ext uri="{FF2B5EF4-FFF2-40B4-BE49-F238E27FC236}">
                <a16:creationId xmlns:a16="http://schemas.microsoft.com/office/drawing/2014/main" id="{CCE64C07-34B0-4FD7-B3CE-89D364E6EE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0"/>
            <a:ext cx="7488237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33" name="Line 8">
            <a:extLst>
              <a:ext uri="{FF2B5EF4-FFF2-40B4-BE49-F238E27FC236}">
                <a16:creationId xmlns:a16="http://schemas.microsoft.com/office/drawing/2014/main" id="{6941BFE4-29F5-4535-9741-3285293CA26C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8797925" y="5589588"/>
            <a:ext cx="342900" cy="1268412"/>
          </a:xfrm>
          <a:prstGeom prst="line">
            <a:avLst/>
          </a:prstGeom>
          <a:noFill/>
          <a:ln w="12700">
            <a:solidFill>
              <a:srgbClr val="EA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4" name="Line 9">
            <a:extLst>
              <a:ext uri="{FF2B5EF4-FFF2-40B4-BE49-F238E27FC236}">
                <a16:creationId xmlns:a16="http://schemas.microsoft.com/office/drawing/2014/main" id="{7834A088-6441-4A99-B646-3573D9D5104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524625"/>
            <a:ext cx="9144000" cy="0"/>
          </a:xfrm>
          <a:prstGeom prst="line">
            <a:avLst/>
          </a:prstGeom>
          <a:noFill/>
          <a:ln w="12700">
            <a:solidFill>
              <a:srgbClr val="00005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pic>
        <p:nvPicPr>
          <p:cNvPr id="1035" name="Picture 10" descr="CP_color_line">
            <a:extLst>
              <a:ext uri="{FF2B5EF4-FFF2-40B4-BE49-F238E27FC236}">
                <a16:creationId xmlns:a16="http://schemas.microsoft.com/office/drawing/2014/main" id="{147864D9-3E95-4E0A-87BC-6CC486665C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775" y="57150"/>
            <a:ext cx="15113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Trebuchet MS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Trebuchet MS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Trebuchet MS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Trebuchet MS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Trebuchet MS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Trebuchet MS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Trebuchet MS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Trebuchet MS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p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kumimoji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ッター プレースホルダー 2">
            <a:extLst>
              <a:ext uri="{FF2B5EF4-FFF2-40B4-BE49-F238E27FC236}">
                <a16:creationId xmlns:a16="http://schemas.microsoft.com/office/drawing/2014/main" id="{4BED1959-D4CA-4470-834B-061FACDCD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98813" y="6532563"/>
            <a:ext cx="2895600" cy="268287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J SPORTS Corp.</a:t>
            </a:r>
          </a:p>
        </p:txBody>
      </p:sp>
      <p:sp>
        <p:nvSpPr>
          <p:cNvPr id="4099" name="スライド番号プレースホルダー 5">
            <a:extLst>
              <a:ext uri="{FF2B5EF4-FFF2-40B4-BE49-F238E27FC236}">
                <a16:creationId xmlns:a16="http://schemas.microsoft.com/office/drawing/2014/main" id="{57306040-1385-41EF-8D10-CB1437B4EA7A}"/>
              </a:ext>
            </a:extLst>
          </p:cNvPr>
          <p:cNvSpPr>
            <a:spLocks noGrp="1"/>
          </p:cNvSpPr>
          <p:nvPr/>
        </p:nvSpPr>
        <p:spPr bwMode="auto">
          <a:xfrm>
            <a:off x="6985000" y="6570663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FCE55D1-ADDC-4D15-BC87-3A971C9E2366}" type="slidenum">
              <a:rPr lang="en-US" altLang="ja-JP" sz="12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ja-JP" sz="1200"/>
          </a:p>
        </p:txBody>
      </p:sp>
      <p:sp>
        <p:nvSpPr>
          <p:cNvPr id="4100" name="テキスト ボックス 1">
            <a:extLst>
              <a:ext uri="{FF2B5EF4-FFF2-40B4-BE49-F238E27FC236}">
                <a16:creationId xmlns:a16="http://schemas.microsoft.com/office/drawing/2014/main" id="{72EB969A-2E9B-4DF7-989F-BBB191FF9658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160338" y="188913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SPORTS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アカデミー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MANIAX</a:t>
            </a:r>
            <a:endParaRPr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01" name="テキスト ボックス 4">
            <a:extLst>
              <a:ext uri="{FF2B5EF4-FFF2-40B4-BE49-F238E27FC236}">
                <a16:creationId xmlns:a16="http://schemas.microsoft.com/office/drawing/2014/main" id="{E59B2C23-31FD-4156-AFDE-50D37543F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81" y="1556792"/>
            <a:ext cx="9037037" cy="395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buNone/>
            </a:pP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サッカーにおける</a:t>
            </a:r>
            <a:endParaRPr lang="en-US" altLang="ja-JP" sz="4000" dirty="0"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algn="ctr">
              <a:buNone/>
            </a:pP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選手育成・チームビルディング</a:t>
            </a:r>
            <a:endParaRPr lang="en-US" altLang="ja-JP" sz="4000" dirty="0"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algn="ctr"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講師：吉田達磨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聞き手：加藤明拓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日（土）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ッター プレースホルダー 2">
            <a:extLst>
              <a:ext uri="{FF2B5EF4-FFF2-40B4-BE49-F238E27FC236}">
                <a16:creationId xmlns:a16="http://schemas.microsoft.com/office/drawing/2014/main" id="{5F0C0BD1-B10B-4581-8F5C-524F5293C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98813" y="6532563"/>
            <a:ext cx="2895600" cy="268287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J SPORTS Corp.</a:t>
            </a:r>
          </a:p>
        </p:txBody>
      </p:sp>
      <p:sp>
        <p:nvSpPr>
          <p:cNvPr id="7171" name="スライド番号プレースホルダー 5">
            <a:extLst>
              <a:ext uri="{FF2B5EF4-FFF2-40B4-BE49-F238E27FC236}">
                <a16:creationId xmlns:a16="http://schemas.microsoft.com/office/drawing/2014/main" id="{8D38EE6B-915E-41A4-9746-4AB5942E96F9}"/>
              </a:ext>
            </a:extLst>
          </p:cNvPr>
          <p:cNvSpPr>
            <a:spLocks noGrp="1"/>
          </p:cNvSpPr>
          <p:nvPr/>
        </p:nvSpPr>
        <p:spPr bwMode="auto">
          <a:xfrm>
            <a:off x="6985000" y="6570663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0A153A4-1F1B-4787-A466-ABC4736975D4}" type="slidenum">
              <a:rPr lang="en-US" altLang="ja-JP" sz="12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ja-JP" sz="1200"/>
          </a:p>
        </p:txBody>
      </p:sp>
      <p:sp>
        <p:nvSpPr>
          <p:cNvPr id="7172" name="テキスト ボックス 1">
            <a:extLst>
              <a:ext uri="{FF2B5EF4-FFF2-40B4-BE49-F238E27FC236}">
                <a16:creationId xmlns:a16="http://schemas.microsoft.com/office/drawing/2014/main" id="{BC18A0BC-9979-4D76-BD08-934CE51C5019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160338" y="188913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SPORTS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アカデミー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MANIAX</a:t>
            </a:r>
            <a:endParaRPr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73" name="テキスト ボックス 4">
            <a:extLst>
              <a:ext uri="{FF2B5EF4-FFF2-40B4-BE49-F238E27FC236}">
                <a16:creationId xmlns:a16="http://schemas.microsoft.com/office/drawing/2014/main" id="{6E5E613B-E908-469F-91F5-86180BB8E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338" y="775563"/>
            <a:ext cx="8875142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チームコンセプトと育成　②</a:t>
            </a:r>
            <a:endParaRPr lang="en-US" altLang="ja-JP" sz="4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チームコンセプトに則したトレーニング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4147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ッター プレースホルダー 2">
            <a:extLst>
              <a:ext uri="{FF2B5EF4-FFF2-40B4-BE49-F238E27FC236}">
                <a16:creationId xmlns:a16="http://schemas.microsoft.com/office/drawing/2014/main" id="{5F0C0BD1-B10B-4581-8F5C-524F5293C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98813" y="6532563"/>
            <a:ext cx="2895600" cy="268287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J SPORTS Corp.</a:t>
            </a:r>
          </a:p>
        </p:txBody>
      </p:sp>
      <p:sp>
        <p:nvSpPr>
          <p:cNvPr id="7171" name="スライド番号プレースホルダー 5">
            <a:extLst>
              <a:ext uri="{FF2B5EF4-FFF2-40B4-BE49-F238E27FC236}">
                <a16:creationId xmlns:a16="http://schemas.microsoft.com/office/drawing/2014/main" id="{8D38EE6B-915E-41A4-9746-4AB5942E96F9}"/>
              </a:ext>
            </a:extLst>
          </p:cNvPr>
          <p:cNvSpPr>
            <a:spLocks noGrp="1"/>
          </p:cNvSpPr>
          <p:nvPr/>
        </p:nvSpPr>
        <p:spPr bwMode="auto">
          <a:xfrm>
            <a:off x="6985000" y="6570663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0A153A4-1F1B-4787-A466-ABC4736975D4}" type="slidenum">
              <a:rPr lang="en-US" altLang="ja-JP" sz="12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ja-JP" sz="1200"/>
          </a:p>
        </p:txBody>
      </p:sp>
      <p:sp>
        <p:nvSpPr>
          <p:cNvPr id="7172" name="テキスト ボックス 1">
            <a:extLst>
              <a:ext uri="{FF2B5EF4-FFF2-40B4-BE49-F238E27FC236}">
                <a16:creationId xmlns:a16="http://schemas.microsoft.com/office/drawing/2014/main" id="{BC18A0BC-9979-4D76-BD08-934CE51C5019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160338" y="188913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SPORTS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アカデミー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MANIAX</a:t>
            </a:r>
            <a:endParaRPr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73" name="テキスト ボックス 4">
            <a:extLst>
              <a:ext uri="{FF2B5EF4-FFF2-40B4-BE49-F238E27FC236}">
                <a16:creationId xmlns:a16="http://schemas.microsoft.com/office/drawing/2014/main" id="{6E5E613B-E908-469F-91F5-86180BB8E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52736"/>
            <a:ext cx="9144000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チームコンセプトと育成　③</a:t>
            </a:r>
            <a:endParaRPr lang="en-US" altLang="ja-JP" sz="4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言語化への取り組みと重要性</a:t>
            </a:r>
            <a:endParaRPr lang="en-US" altLang="ja-JP" sz="3200" strike="sngStrik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679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ッター プレースホルダー 2">
            <a:extLst>
              <a:ext uri="{FF2B5EF4-FFF2-40B4-BE49-F238E27FC236}">
                <a16:creationId xmlns:a16="http://schemas.microsoft.com/office/drawing/2014/main" id="{5F0C0BD1-B10B-4581-8F5C-524F5293C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98813" y="6532563"/>
            <a:ext cx="2895600" cy="268287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J SPORTS Corp.</a:t>
            </a:r>
          </a:p>
        </p:txBody>
      </p:sp>
      <p:sp>
        <p:nvSpPr>
          <p:cNvPr id="7171" name="スライド番号プレースホルダー 5">
            <a:extLst>
              <a:ext uri="{FF2B5EF4-FFF2-40B4-BE49-F238E27FC236}">
                <a16:creationId xmlns:a16="http://schemas.microsoft.com/office/drawing/2014/main" id="{8D38EE6B-915E-41A4-9746-4AB5942E96F9}"/>
              </a:ext>
            </a:extLst>
          </p:cNvPr>
          <p:cNvSpPr>
            <a:spLocks noGrp="1"/>
          </p:cNvSpPr>
          <p:nvPr/>
        </p:nvSpPr>
        <p:spPr bwMode="auto">
          <a:xfrm>
            <a:off x="6985000" y="6570663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0A153A4-1F1B-4787-A466-ABC4736975D4}" type="slidenum">
              <a:rPr lang="en-US" altLang="ja-JP" sz="12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ja-JP" sz="1200"/>
          </a:p>
        </p:txBody>
      </p:sp>
      <p:sp>
        <p:nvSpPr>
          <p:cNvPr id="7172" name="テキスト ボックス 1">
            <a:extLst>
              <a:ext uri="{FF2B5EF4-FFF2-40B4-BE49-F238E27FC236}">
                <a16:creationId xmlns:a16="http://schemas.microsoft.com/office/drawing/2014/main" id="{BC18A0BC-9979-4D76-BD08-934CE51C5019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160339" y="188913"/>
            <a:ext cx="513174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SPORTS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アカデミー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MANIAX</a:t>
            </a:r>
            <a:endParaRPr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73" name="テキスト ボックス 4">
            <a:extLst>
              <a:ext uri="{FF2B5EF4-FFF2-40B4-BE49-F238E27FC236}">
                <a16:creationId xmlns:a16="http://schemas.microsoft.com/office/drawing/2014/main" id="{6E5E613B-E908-469F-91F5-86180BB8E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5400" y="1052736"/>
            <a:ext cx="914400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チームコンセプトと育成　④</a:t>
            </a:r>
            <a:endParaRPr lang="en-US" altLang="ja-JP" sz="4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コンセプトは万能か？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コンセプトオタク、戦術オタクに陥らないために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2679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ッター プレースホルダー 2">
            <a:extLst>
              <a:ext uri="{FF2B5EF4-FFF2-40B4-BE49-F238E27FC236}">
                <a16:creationId xmlns:a16="http://schemas.microsoft.com/office/drawing/2014/main" id="{5F0C0BD1-B10B-4581-8F5C-524F5293C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98813" y="6532563"/>
            <a:ext cx="2895600" cy="268287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J SPORTS Corp.</a:t>
            </a:r>
          </a:p>
        </p:txBody>
      </p:sp>
      <p:sp>
        <p:nvSpPr>
          <p:cNvPr id="7171" name="スライド番号プレースホルダー 5">
            <a:extLst>
              <a:ext uri="{FF2B5EF4-FFF2-40B4-BE49-F238E27FC236}">
                <a16:creationId xmlns:a16="http://schemas.microsoft.com/office/drawing/2014/main" id="{8D38EE6B-915E-41A4-9746-4AB5942E96F9}"/>
              </a:ext>
            </a:extLst>
          </p:cNvPr>
          <p:cNvSpPr>
            <a:spLocks noGrp="1"/>
          </p:cNvSpPr>
          <p:nvPr/>
        </p:nvSpPr>
        <p:spPr bwMode="auto">
          <a:xfrm>
            <a:off x="6985000" y="6570663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0A153A4-1F1B-4787-A466-ABC4736975D4}" type="slidenum">
              <a:rPr lang="en-US" altLang="ja-JP" sz="12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ja-JP" sz="1200"/>
          </a:p>
        </p:txBody>
      </p:sp>
      <p:sp>
        <p:nvSpPr>
          <p:cNvPr id="7172" name="テキスト ボックス 1">
            <a:extLst>
              <a:ext uri="{FF2B5EF4-FFF2-40B4-BE49-F238E27FC236}">
                <a16:creationId xmlns:a16="http://schemas.microsoft.com/office/drawing/2014/main" id="{BC18A0BC-9979-4D76-BD08-934CE51C5019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160339" y="188913"/>
            <a:ext cx="5419774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SPORTS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アカデミー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MANIAX</a:t>
            </a:r>
            <a:endParaRPr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73" name="テキスト ボックス 4">
            <a:extLst>
              <a:ext uri="{FF2B5EF4-FFF2-40B4-BE49-F238E27FC236}">
                <a16:creationId xmlns:a16="http://schemas.microsoft.com/office/drawing/2014/main" id="{6E5E613B-E908-469F-91F5-86180BB8E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52736"/>
            <a:ext cx="9144000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チームビルディング①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チームビルディングとは？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5807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ッター プレースホルダー 2">
            <a:extLst>
              <a:ext uri="{FF2B5EF4-FFF2-40B4-BE49-F238E27FC236}">
                <a16:creationId xmlns:a16="http://schemas.microsoft.com/office/drawing/2014/main" id="{5F0C0BD1-B10B-4581-8F5C-524F5293C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98813" y="6532563"/>
            <a:ext cx="2895600" cy="268287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J SPORTS Corp.</a:t>
            </a:r>
          </a:p>
        </p:txBody>
      </p:sp>
      <p:sp>
        <p:nvSpPr>
          <p:cNvPr id="7171" name="スライド番号プレースホルダー 5">
            <a:extLst>
              <a:ext uri="{FF2B5EF4-FFF2-40B4-BE49-F238E27FC236}">
                <a16:creationId xmlns:a16="http://schemas.microsoft.com/office/drawing/2014/main" id="{8D38EE6B-915E-41A4-9746-4AB5942E96F9}"/>
              </a:ext>
            </a:extLst>
          </p:cNvPr>
          <p:cNvSpPr>
            <a:spLocks noGrp="1"/>
          </p:cNvSpPr>
          <p:nvPr/>
        </p:nvSpPr>
        <p:spPr bwMode="auto">
          <a:xfrm>
            <a:off x="6985000" y="6570663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0A153A4-1F1B-4787-A466-ABC4736975D4}" type="slidenum">
              <a:rPr lang="en-US" altLang="ja-JP" sz="12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ja-JP" sz="1200"/>
          </a:p>
        </p:txBody>
      </p:sp>
      <p:sp>
        <p:nvSpPr>
          <p:cNvPr id="7172" name="テキスト ボックス 1">
            <a:extLst>
              <a:ext uri="{FF2B5EF4-FFF2-40B4-BE49-F238E27FC236}">
                <a16:creationId xmlns:a16="http://schemas.microsoft.com/office/drawing/2014/main" id="{BC18A0BC-9979-4D76-BD08-934CE51C5019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160339" y="188913"/>
            <a:ext cx="5347766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SPORTS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アカデミー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MANIAX</a:t>
            </a:r>
            <a:endParaRPr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73" name="テキスト ボックス 4">
            <a:extLst>
              <a:ext uri="{FF2B5EF4-FFF2-40B4-BE49-F238E27FC236}">
                <a16:creationId xmlns:a16="http://schemas.microsoft.com/office/drawing/2014/main" id="{6E5E613B-E908-469F-91F5-86180BB8E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08" y="1124744"/>
            <a:ext cx="9103792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育成年代特有の問題①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子供たちの成長速度について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親御さんのクラブへの関わりについて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6816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ッター プレースホルダー 2">
            <a:extLst>
              <a:ext uri="{FF2B5EF4-FFF2-40B4-BE49-F238E27FC236}">
                <a16:creationId xmlns:a16="http://schemas.microsoft.com/office/drawing/2014/main" id="{5F0C0BD1-B10B-4581-8F5C-524F5293C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98813" y="6532563"/>
            <a:ext cx="2895600" cy="268287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J SPORTS Corp.</a:t>
            </a:r>
          </a:p>
        </p:txBody>
      </p:sp>
      <p:sp>
        <p:nvSpPr>
          <p:cNvPr id="7171" name="スライド番号プレースホルダー 5">
            <a:extLst>
              <a:ext uri="{FF2B5EF4-FFF2-40B4-BE49-F238E27FC236}">
                <a16:creationId xmlns:a16="http://schemas.microsoft.com/office/drawing/2014/main" id="{8D38EE6B-915E-41A4-9746-4AB5942E96F9}"/>
              </a:ext>
            </a:extLst>
          </p:cNvPr>
          <p:cNvSpPr>
            <a:spLocks noGrp="1"/>
          </p:cNvSpPr>
          <p:nvPr/>
        </p:nvSpPr>
        <p:spPr bwMode="auto">
          <a:xfrm>
            <a:off x="6985000" y="6570663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0A153A4-1F1B-4787-A466-ABC4736975D4}" type="slidenum">
              <a:rPr lang="en-US" altLang="ja-JP" sz="12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ja-JP" sz="1200"/>
          </a:p>
        </p:txBody>
      </p:sp>
      <p:sp>
        <p:nvSpPr>
          <p:cNvPr id="7172" name="テキスト ボックス 1">
            <a:extLst>
              <a:ext uri="{FF2B5EF4-FFF2-40B4-BE49-F238E27FC236}">
                <a16:creationId xmlns:a16="http://schemas.microsoft.com/office/drawing/2014/main" id="{BC18A0BC-9979-4D76-BD08-934CE51C5019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160338" y="188913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SPORTS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アカデミー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MANIAX</a:t>
            </a:r>
            <a:endParaRPr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73" name="テキスト ボックス 4">
            <a:extLst>
              <a:ext uri="{FF2B5EF4-FFF2-40B4-BE49-F238E27FC236}">
                <a16:creationId xmlns:a16="http://schemas.microsoft.com/office/drawing/2014/main" id="{6E5E613B-E908-469F-91F5-86180BB8E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52736"/>
            <a:ext cx="91440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育成年代特有の問題②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人間教育について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子供達にかかるプレッシャーについて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8516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ッター プレースホルダー 2">
            <a:extLst>
              <a:ext uri="{FF2B5EF4-FFF2-40B4-BE49-F238E27FC236}">
                <a16:creationId xmlns:a16="http://schemas.microsoft.com/office/drawing/2014/main" id="{5F0C0BD1-B10B-4581-8F5C-524F5293C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98813" y="6532563"/>
            <a:ext cx="2895600" cy="268287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J SPORTS Corp.</a:t>
            </a:r>
          </a:p>
        </p:txBody>
      </p:sp>
      <p:sp>
        <p:nvSpPr>
          <p:cNvPr id="7171" name="スライド番号プレースホルダー 5">
            <a:extLst>
              <a:ext uri="{FF2B5EF4-FFF2-40B4-BE49-F238E27FC236}">
                <a16:creationId xmlns:a16="http://schemas.microsoft.com/office/drawing/2014/main" id="{8D38EE6B-915E-41A4-9746-4AB5942E96F9}"/>
              </a:ext>
            </a:extLst>
          </p:cNvPr>
          <p:cNvSpPr>
            <a:spLocks noGrp="1"/>
          </p:cNvSpPr>
          <p:nvPr/>
        </p:nvSpPr>
        <p:spPr bwMode="auto">
          <a:xfrm>
            <a:off x="6985000" y="6570663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0A153A4-1F1B-4787-A466-ABC4736975D4}" type="slidenum">
              <a:rPr lang="en-US" altLang="ja-JP" sz="12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ja-JP" sz="1200"/>
          </a:p>
        </p:txBody>
      </p:sp>
      <p:sp>
        <p:nvSpPr>
          <p:cNvPr id="7172" name="テキスト ボックス 1">
            <a:extLst>
              <a:ext uri="{FF2B5EF4-FFF2-40B4-BE49-F238E27FC236}">
                <a16:creationId xmlns:a16="http://schemas.microsoft.com/office/drawing/2014/main" id="{BC18A0BC-9979-4D76-BD08-934CE51C5019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160338" y="188913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SPORTS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アカデミー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MANIAX</a:t>
            </a:r>
            <a:endParaRPr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73" name="テキスト ボックス 4">
            <a:extLst>
              <a:ext uri="{FF2B5EF4-FFF2-40B4-BE49-F238E27FC236}">
                <a16:creationId xmlns:a16="http://schemas.microsoft.com/office/drawing/2014/main" id="{6E5E613B-E908-469F-91F5-86180BB8E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52736"/>
            <a:ext cx="91440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育成年代特有の問題③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最後に・・・・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勉強は必要ですか？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3359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ッター プレースホルダー 2">
            <a:extLst>
              <a:ext uri="{FF2B5EF4-FFF2-40B4-BE49-F238E27FC236}">
                <a16:creationId xmlns:a16="http://schemas.microsoft.com/office/drawing/2014/main" id="{5F0C0BD1-B10B-4581-8F5C-524F5293C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98813" y="6532563"/>
            <a:ext cx="2895600" cy="268287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J SPORTS Corp.</a:t>
            </a:r>
          </a:p>
        </p:txBody>
      </p:sp>
      <p:sp>
        <p:nvSpPr>
          <p:cNvPr id="7171" name="スライド番号プレースホルダー 5">
            <a:extLst>
              <a:ext uri="{FF2B5EF4-FFF2-40B4-BE49-F238E27FC236}">
                <a16:creationId xmlns:a16="http://schemas.microsoft.com/office/drawing/2014/main" id="{8D38EE6B-915E-41A4-9746-4AB5942E96F9}"/>
              </a:ext>
            </a:extLst>
          </p:cNvPr>
          <p:cNvSpPr>
            <a:spLocks noGrp="1"/>
          </p:cNvSpPr>
          <p:nvPr/>
        </p:nvSpPr>
        <p:spPr bwMode="auto">
          <a:xfrm>
            <a:off x="6985000" y="6570663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0A153A4-1F1B-4787-A466-ABC4736975D4}" type="slidenum">
              <a:rPr lang="en-US" altLang="ja-JP" sz="12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en-US" altLang="ja-JP" sz="1200"/>
          </a:p>
        </p:txBody>
      </p:sp>
      <p:sp>
        <p:nvSpPr>
          <p:cNvPr id="7172" name="テキスト ボックス 1">
            <a:extLst>
              <a:ext uri="{FF2B5EF4-FFF2-40B4-BE49-F238E27FC236}">
                <a16:creationId xmlns:a16="http://schemas.microsoft.com/office/drawing/2014/main" id="{BC18A0BC-9979-4D76-BD08-934CE51C5019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160338" y="188913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SPORTS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アカデミー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MANIAX</a:t>
            </a:r>
            <a:endParaRPr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73" name="テキスト ボックス 4">
            <a:extLst>
              <a:ext uri="{FF2B5EF4-FFF2-40B4-BE49-F238E27FC236}">
                <a16:creationId xmlns:a16="http://schemas.microsoft.com/office/drawing/2014/main" id="{6E5E613B-E908-469F-91F5-86180BB8E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140968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質疑応答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90291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ッター プレースホルダー 2">
            <a:extLst>
              <a:ext uri="{FF2B5EF4-FFF2-40B4-BE49-F238E27FC236}">
                <a16:creationId xmlns:a16="http://schemas.microsoft.com/office/drawing/2014/main" id="{5F0C0BD1-B10B-4581-8F5C-524F5293C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98813" y="6532563"/>
            <a:ext cx="2895600" cy="268287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J SPORTS Corp.</a:t>
            </a:r>
          </a:p>
        </p:txBody>
      </p:sp>
      <p:sp>
        <p:nvSpPr>
          <p:cNvPr id="7171" name="スライド番号プレースホルダー 5">
            <a:extLst>
              <a:ext uri="{FF2B5EF4-FFF2-40B4-BE49-F238E27FC236}">
                <a16:creationId xmlns:a16="http://schemas.microsoft.com/office/drawing/2014/main" id="{8D38EE6B-915E-41A4-9746-4AB5942E96F9}"/>
              </a:ext>
            </a:extLst>
          </p:cNvPr>
          <p:cNvSpPr>
            <a:spLocks noGrp="1"/>
          </p:cNvSpPr>
          <p:nvPr/>
        </p:nvSpPr>
        <p:spPr bwMode="auto">
          <a:xfrm>
            <a:off x="6985000" y="6570663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0A153A4-1F1B-4787-A466-ABC4736975D4}" type="slidenum">
              <a:rPr lang="en-US" altLang="ja-JP" sz="12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US" altLang="ja-JP" sz="1200"/>
          </a:p>
        </p:txBody>
      </p:sp>
      <p:sp>
        <p:nvSpPr>
          <p:cNvPr id="7172" name="テキスト ボックス 1">
            <a:extLst>
              <a:ext uri="{FF2B5EF4-FFF2-40B4-BE49-F238E27FC236}">
                <a16:creationId xmlns:a16="http://schemas.microsoft.com/office/drawing/2014/main" id="{BC18A0BC-9979-4D76-BD08-934CE51C5019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160338" y="188913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SPORTS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アカデミー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MANIAX</a:t>
            </a:r>
            <a:endParaRPr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73" name="テキスト ボックス 4">
            <a:extLst>
              <a:ext uri="{FF2B5EF4-FFF2-40B4-BE49-F238E27FC236}">
                <a16:creationId xmlns:a16="http://schemas.microsoft.com/office/drawing/2014/main" id="{6E5E613B-E908-469F-91F5-86180BB8E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72816"/>
            <a:ext cx="91440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アンケートのお願い</a:t>
            </a:r>
            <a:endParaRPr lang="en-US" altLang="ja-JP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本日のウェビナーのご感想をお聞かせください。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https://forms.office.com/Pages/ResponsePage.aspx?id=kHWTI6fUfUmtgb3SreGz7tXF7PUV6rBOkIt5BPGqF-BUNkJJRVUyVzFIQk8xTlhGNEZTT1VHU1E0OS4u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26" name="Picture 2" descr="https://qr.quel.jp/tmp/0f2f792b76f43a119d5a9b4ba5bd3d1d23f7c40d.png">
            <a:extLst>
              <a:ext uri="{FF2B5EF4-FFF2-40B4-BE49-F238E27FC236}">
                <a16:creationId xmlns:a16="http://schemas.microsoft.com/office/drawing/2014/main" id="{5C689DE5-0EBC-4251-85F3-1BF23D63EB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873" y="3773364"/>
            <a:ext cx="1936254" cy="1936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6556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ッター プレースホルダー 2">
            <a:extLst>
              <a:ext uri="{FF2B5EF4-FFF2-40B4-BE49-F238E27FC236}">
                <a16:creationId xmlns:a16="http://schemas.microsoft.com/office/drawing/2014/main" id="{7568F0BA-ADD7-47B0-B8F2-FE336C6AB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98813" y="6532563"/>
            <a:ext cx="2895600" cy="268287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J SPORTS Corp.</a:t>
            </a:r>
          </a:p>
        </p:txBody>
      </p:sp>
      <p:sp>
        <p:nvSpPr>
          <p:cNvPr id="6147" name="スライド番号プレースホルダー 5">
            <a:extLst>
              <a:ext uri="{FF2B5EF4-FFF2-40B4-BE49-F238E27FC236}">
                <a16:creationId xmlns:a16="http://schemas.microsoft.com/office/drawing/2014/main" id="{93C6B900-13A8-4F8E-86DE-4202B195D7F3}"/>
              </a:ext>
            </a:extLst>
          </p:cNvPr>
          <p:cNvSpPr>
            <a:spLocks noGrp="1"/>
          </p:cNvSpPr>
          <p:nvPr/>
        </p:nvSpPr>
        <p:spPr bwMode="auto">
          <a:xfrm>
            <a:off x="6985000" y="6570663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97DF89-E626-49B8-A18C-E12EFDB8408D}" type="slidenum">
              <a:rPr lang="en-US" altLang="ja-JP" sz="12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ja-JP" sz="1200"/>
          </a:p>
        </p:txBody>
      </p:sp>
      <p:sp>
        <p:nvSpPr>
          <p:cNvPr id="6148" name="テキスト ボックス 1">
            <a:extLst>
              <a:ext uri="{FF2B5EF4-FFF2-40B4-BE49-F238E27FC236}">
                <a16:creationId xmlns:a16="http://schemas.microsoft.com/office/drawing/2014/main" id="{E1996827-60AB-49F3-B324-FC0F6C5CBC13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160338" y="188913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SPORTS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アカデミー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MANIAX</a:t>
            </a:r>
            <a:endParaRPr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49" name="テキスト ボックス 4">
            <a:extLst>
              <a:ext uri="{FF2B5EF4-FFF2-40B4-BE49-F238E27FC236}">
                <a16:creationId xmlns:a16="http://schemas.microsoft.com/office/drawing/2014/main" id="{71826F41-4E3C-4B69-822F-78D56A4CF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1076325"/>
            <a:ext cx="8424863" cy="4407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　聞き手　</a:t>
            </a:r>
            <a:r>
              <a:rPr lang="en-US" altLang="ja-JP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ja-JP" altLang="en-US" sz="5400" dirty="0">
                <a:latin typeface="Meiryo UI" panose="020B0604030504040204" pitchFamily="50" charset="-128"/>
                <a:ea typeface="Meiryo UI" panose="020B0604030504040204" pitchFamily="50" charset="-128"/>
              </a:rPr>
              <a:t>加藤　明拓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1981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年生。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None/>
            </a:pP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明治大学卒 一部上場コンサル会社の執行役員を経て、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2014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年に大手企業、プロスポーツクラブにブランド戦略、組織戦略コンサルティングサービスを提供する株式会社フォワード創業。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</a:p>
          <a:p>
            <a:pPr>
              <a:buNone/>
            </a:pPr>
            <a:b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2015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年現アンコールタイガー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FC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買収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2016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年イガンム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FC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に出資し、両クラブのオーナーに就任。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2019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年には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歳以下の世界大会であるワールドサッカーチャレンジにナイジェリア 選抜を率いて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FC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バルセロナ、バイエルンミュンヘン、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J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クラブをおさえて初出場、初優勝。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lang="ja-JP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DF168AC-CC24-49A5-857A-52490FD486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5" y="980729"/>
            <a:ext cx="2088232" cy="208823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ッター プレースホルダー 2">
            <a:extLst>
              <a:ext uri="{FF2B5EF4-FFF2-40B4-BE49-F238E27FC236}">
                <a16:creationId xmlns:a16="http://schemas.microsoft.com/office/drawing/2014/main" id="{EF2D8446-C672-4B40-A63C-6E53140F0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98813" y="6532563"/>
            <a:ext cx="2895600" cy="268287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J SPORTS Corp.</a:t>
            </a:r>
          </a:p>
        </p:txBody>
      </p:sp>
      <p:sp>
        <p:nvSpPr>
          <p:cNvPr id="5123" name="スライド番号プレースホルダー 5">
            <a:extLst>
              <a:ext uri="{FF2B5EF4-FFF2-40B4-BE49-F238E27FC236}">
                <a16:creationId xmlns:a16="http://schemas.microsoft.com/office/drawing/2014/main" id="{D1AE3BB6-2D5F-4F55-AE8E-1237AF98BB33}"/>
              </a:ext>
            </a:extLst>
          </p:cNvPr>
          <p:cNvSpPr>
            <a:spLocks noGrp="1"/>
          </p:cNvSpPr>
          <p:nvPr/>
        </p:nvSpPr>
        <p:spPr bwMode="auto">
          <a:xfrm>
            <a:off x="6985000" y="6570663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0AFF723-481A-41C3-8EE1-C72476EDCE56}" type="slidenum">
              <a:rPr lang="en-US" altLang="ja-JP" sz="12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ja-JP" sz="1200"/>
          </a:p>
        </p:txBody>
      </p:sp>
      <p:sp>
        <p:nvSpPr>
          <p:cNvPr id="5124" name="テキスト ボックス 1">
            <a:extLst>
              <a:ext uri="{FF2B5EF4-FFF2-40B4-BE49-F238E27FC236}">
                <a16:creationId xmlns:a16="http://schemas.microsoft.com/office/drawing/2014/main" id="{55AE07B0-57C9-46C7-828E-157B0C5EB40F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160338" y="188913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SPORTS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アカデミー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MANIAX</a:t>
            </a:r>
            <a:endParaRPr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25" name="テキスト ボックス 4">
            <a:extLst>
              <a:ext uri="{FF2B5EF4-FFF2-40B4-BE49-F238E27FC236}">
                <a16:creationId xmlns:a16="http://schemas.microsoft.com/office/drawing/2014/main" id="{AE5206CF-E42E-496C-AB6F-FCF6B7BFC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338" y="849389"/>
            <a:ext cx="8732142" cy="5626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　講師　</a:t>
            </a:r>
            <a:r>
              <a:rPr lang="en-US" altLang="ja-JP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ja-JP" altLang="en-US" sz="5400" dirty="0">
                <a:latin typeface="Meiryo UI" panose="020B0604030504040204" pitchFamily="50" charset="-128"/>
                <a:ea typeface="Meiryo UI" panose="020B0604030504040204" pitchFamily="50" charset="-128"/>
              </a:rPr>
              <a:t>吉田達磨</a:t>
            </a:r>
            <a:endParaRPr lang="en-US" altLang="ja-JP" sz="5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1974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年生まれ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日立サッカースクール柏（現柏レイソル）出身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1993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年に柏レイソル入団。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1997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年京都パープルサンガ（現：京都サンガ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F.C.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）、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1999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年にモンテディオ山形に移籍、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2002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年に現役引退。</a:t>
            </a:r>
          </a:p>
          <a:p>
            <a:pPr>
              <a:buNone/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引退後は柏の下部組織コーチに就任。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U-15/U-18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のコーチ・監督を経て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2010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年にはアカデミーダイレクターに就任。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None/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この間、日本代表酒井宏樹らの若手選手の発掘・育成に力を注いだ。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2012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年にはトップチームの強化部ダイレクター（強化責任者）に就任する。</a:t>
            </a:r>
            <a:b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2015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年柏レイソルトップチーム監督に就任。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ACL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でベスト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8,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天皇杯ではベスト４に進出。</a:t>
            </a: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2016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年アルビレックス新潟の監督に就任</a:t>
            </a: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2017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年よりヴァンフォーレ甲府の監督に就任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2019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年シンガポール代表の監督へ就任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71AF1AAE-6B86-4A54-813C-3D3F1268CD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915383"/>
            <a:ext cx="1800200" cy="2054133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6AB31FDA-B3BC-4CCF-A91A-97E21BC6152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551"/>
          <a:stretch/>
        </p:blipFill>
        <p:spPr>
          <a:xfrm>
            <a:off x="6372200" y="887316"/>
            <a:ext cx="2746400" cy="230821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ッター プレースホルダー 2">
            <a:extLst>
              <a:ext uri="{FF2B5EF4-FFF2-40B4-BE49-F238E27FC236}">
                <a16:creationId xmlns:a16="http://schemas.microsoft.com/office/drawing/2014/main" id="{5F0C0BD1-B10B-4581-8F5C-524F5293C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98813" y="6532563"/>
            <a:ext cx="2895600" cy="268287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J SPORTS Corp.</a:t>
            </a:r>
          </a:p>
        </p:txBody>
      </p:sp>
      <p:sp>
        <p:nvSpPr>
          <p:cNvPr id="7171" name="スライド番号プレースホルダー 5">
            <a:extLst>
              <a:ext uri="{FF2B5EF4-FFF2-40B4-BE49-F238E27FC236}">
                <a16:creationId xmlns:a16="http://schemas.microsoft.com/office/drawing/2014/main" id="{8D38EE6B-915E-41A4-9746-4AB5942E96F9}"/>
              </a:ext>
            </a:extLst>
          </p:cNvPr>
          <p:cNvSpPr>
            <a:spLocks noGrp="1"/>
          </p:cNvSpPr>
          <p:nvPr/>
        </p:nvSpPr>
        <p:spPr bwMode="auto">
          <a:xfrm>
            <a:off x="6985000" y="6570663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0A153A4-1F1B-4787-A466-ABC4736975D4}" type="slidenum">
              <a:rPr lang="en-US" altLang="ja-JP" sz="12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ja-JP" sz="1200"/>
          </a:p>
        </p:txBody>
      </p:sp>
      <p:sp>
        <p:nvSpPr>
          <p:cNvPr id="7172" name="テキスト ボックス 1">
            <a:extLst>
              <a:ext uri="{FF2B5EF4-FFF2-40B4-BE49-F238E27FC236}">
                <a16:creationId xmlns:a16="http://schemas.microsoft.com/office/drawing/2014/main" id="{BC18A0BC-9979-4D76-BD08-934CE51C5019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160338" y="188913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SPORTS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アカデミー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MANIAX</a:t>
            </a:r>
            <a:endParaRPr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73" name="テキスト ボックス 4">
            <a:extLst>
              <a:ext uri="{FF2B5EF4-FFF2-40B4-BE49-F238E27FC236}">
                <a16:creationId xmlns:a16="http://schemas.microsoft.com/office/drawing/2014/main" id="{6E5E613B-E908-469F-91F5-86180BB8E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482" y="836712"/>
            <a:ext cx="8424863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本日の講義概要</a:t>
            </a:r>
            <a:r>
              <a:rPr lang="en-US" altLang="ja-JP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１　チームコンセプトと育成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２　チームビルディング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３　育成年代特有の問題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　質疑応答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ッター プレースホルダー 2">
            <a:extLst>
              <a:ext uri="{FF2B5EF4-FFF2-40B4-BE49-F238E27FC236}">
                <a16:creationId xmlns:a16="http://schemas.microsoft.com/office/drawing/2014/main" id="{5F0C0BD1-B10B-4581-8F5C-524F5293C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98813" y="6532563"/>
            <a:ext cx="2895600" cy="268287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J SPORTS Corp.</a:t>
            </a:r>
          </a:p>
        </p:txBody>
      </p:sp>
      <p:sp>
        <p:nvSpPr>
          <p:cNvPr id="7171" name="スライド番号プレースホルダー 5">
            <a:extLst>
              <a:ext uri="{FF2B5EF4-FFF2-40B4-BE49-F238E27FC236}">
                <a16:creationId xmlns:a16="http://schemas.microsoft.com/office/drawing/2014/main" id="{8D38EE6B-915E-41A4-9746-4AB5942E96F9}"/>
              </a:ext>
            </a:extLst>
          </p:cNvPr>
          <p:cNvSpPr>
            <a:spLocks noGrp="1"/>
          </p:cNvSpPr>
          <p:nvPr/>
        </p:nvSpPr>
        <p:spPr bwMode="auto">
          <a:xfrm>
            <a:off x="6985000" y="6570663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0A153A4-1F1B-4787-A466-ABC4736975D4}" type="slidenum">
              <a:rPr lang="en-US" altLang="ja-JP" sz="12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ja-JP" sz="1200"/>
          </a:p>
        </p:txBody>
      </p:sp>
      <p:sp>
        <p:nvSpPr>
          <p:cNvPr id="7172" name="テキスト ボックス 1">
            <a:extLst>
              <a:ext uri="{FF2B5EF4-FFF2-40B4-BE49-F238E27FC236}">
                <a16:creationId xmlns:a16="http://schemas.microsoft.com/office/drawing/2014/main" id="{BC18A0BC-9979-4D76-BD08-934CE51C5019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160338" y="188913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SPORTS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アカデミー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MANIAX</a:t>
            </a:r>
            <a:endParaRPr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73" name="テキスト ボックス 4">
            <a:extLst>
              <a:ext uri="{FF2B5EF4-FFF2-40B4-BE49-F238E27FC236}">
                <a16:creationId xmlns:a16="http://schemas.microsoft.com/office/drawing/2014/main" id="{6E5E613B-E908-469F-91F5-86180BB8E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745333"/>
            <a:ext cx="9016345" cy="233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本題に入る前に</a:t>
            </a:r>
            <a:r>
              <a:rPr lang="en-US" altLang="ja-JP" sz="66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ja-JP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ja-JP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5607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ッター プレースホルダー 2">
            <a:extLst>
              <a:ext uri="{FF2B5EF4-FFF2-40B4-BE49-F238E27FC236}">
                <a16:creationId xmlns:a16="http://schemas.microsoft.com/office/drawing/2014/main" id="{5F0C0BD1-B10B-4581-8F5C-524F5293C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98813" y="6532563"/>
            <a:ext cx="2895600" cy="268287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J SPORTS Corp.</a:t>
            </a:r>
          </a:p>
        </p:txBody>
      </p:sp>
      <p:sp>
        <p:nvSpPr>
          <p:cNvPr id="7171" name="スライド番号プレースホルダー 5">
            <a:extLst>
              <a:ext uri="{FF2B5EF4-FFF2-40B4-BE49-F238E27FC236}">
                <a16:creationId xmlns:a16="http://schemas.microsoft.com/office/drawing/2014/main" id="{8D38EE6B-915E-41A4-9746-4AB5942E96F9}"/>
              </a:ext>
            </a:extLst>
          </p:cNvPr>
          <p:cNvSpPr>
            <a:spLocks noGrp="1"/>
          </p:cNvSpPr>
          <p:nvPr/>
        </p:nvSpPr>
        <p:spPr bwMode="auto">
          <a:xfrm>
            <a:off x="6985000" y="6570663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0A153A4-1F1B-4787-A466-ABC4736975D4}" type="slidenum">
              <a:rPr lang="en-US" altLang="ja-JP" sz="12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ja-JP" sz="1200"/>
          </a:p>
        </p:txBody>
      </p:sp>
      <p:sp>
        <p:nvSpPr>
          <p:cNvPr id="7172" name="テキスト ボックス 1">
            <a:extLst>
              <a:ext uri="{FF2B5EF4-FFF2-40B4-BE49-F238E27FC236}">
                <a16:creationId xmlns:a16="http://schemas.microsoft.com/office/drawing/2014/main" id="{BC18A0BC-9979-4D76-BD08-934CE51C5019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160338" y="188913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SPORTS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アカデミー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MANIAX</a:t>
            </a:r>
            <a:endParaRPr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73" name="テキスト ボックス 4">
            <a:extLst>
              <a:ext uri="{FF2B5EF4-FFF2-40B4-BE49-F238E27FC236}">
                <a16:creationId xmlns:a16="http://schemas.microsoft.com/office/drawing/2014/main" id="{6E5E613B-E908-469F-91F5-86180BB8E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6712"/>
            <a:ext cx="9016345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皆さんの属性を投票（アンケート）で</a:t>
            </a:r>
            <a:endParaRPr lang="en-US" altLang="ja-JP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教えてください！</a:t>
            </a:r>
            <a:endParaRPr lang="en-US" altLang="ja-JP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0905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テキスト ボックス 1">
            <a:extLst>
              <a:ext uri="{FF2B5EF4-FFF2-40B4-BE49-F238E27FC236}">
                <a16:creationId xmlns:a16="http://schemas.microsoft.com/office/drawing/2014/main" id="{BC18A0BC-9979-4D76-BD08-934CE51C5019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160338" y="188913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SPORTS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アカデミー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MANIAX</a:t>
            </a:r>
            <a:endParaRPr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73" name="テキスト ボックス 4">
            <a:extLst>
              <a:ext uri="{FF2B5EF4-FFF2-40B4-BE49-F238E27FC236}">
                <a16:creationId xmlns:a16="http://schemas.microsoft.com/office/drawing/2014/main" id="{6E5E613B-E908-469F-91F5-86180BB8E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6712"/>
            <a:ext cx="9016345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今回のお話の中で聞いてみたいと</a:t>
            </a:r>
            <a:endParaRPr lang="en-US" altLang="ja-JP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思う内容・テーマを</a:t>
            </a:r>
            <a:endParaRPr lang="en-US" altLang="ja-JP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チャットで入力してください</a:t>
            </a:r>
            <a:endParaRPr lang="en-US" altLang="ja-JP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E89F1AE6-3F9A-40D6-BF32-A32442A1B91B}"/>
              </a:ext>
            </a:extLst>
          </p:cNvPr>
          <p:cNvSpPr/>
          <p:nvPr/>
        </p:nvSpPr>
        <p:spPr>
          <a:xfrm>
            <a:off x="9540552" y="2492297"/>
            <a:ext cx="2304256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ysClr val="windowText" lastClr="000000"/>
                </a:solidFill>
              </a:rPr>
              <a:t>削除するかも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8B57DCBA-8A51-4160-8130-5DB16D8773D2}"/>
              </a:ext>
            </a:extLst>
          </p:cNvPr>
          <p:cNvGrpSpPr/>
          <p:nvPr/>
        </p:nvGrpSpPr>
        <p:grpSpPr>
          <a:xfrm>
            <a:off x="180571" y="4150083"/>
            <a:ext cx="8605148" cy="645228"/>
            <a:chOff x="494937" y="4340710"/>
            <a:chExt cx="8145685" cy="610776"/>
          </a:xfrm>
        </p:grpSpPr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DE5219B7-C207-4AB9-85D3-0DB4D5FA27E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459"/>
            <a:stretch/>
          </p:blipFill>
          <p:spPr>
            <a:xfrm>
              <a:off x="494937" y="4340710"/>
              <a:ext cx="3024903" cy="610776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48B6A554-2861-4326-B140-1F1FE80D4C2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054" r="39054"/>
            <a:stretch/>
          </p:blipFill>
          <p:spPr>
            <a:xfrm>
              <a:off x="2962621" y="4340710"/>
              <a:ext cx="3223911" cy="610776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34D4AE81-C52E-4EF7-B04D-AA715920F64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351" b="2473"/>
            <a:stretch/>
          </p:blipFill>
          <p:spPr>
            <a:xfrm>
              <a:off x="5921519" y="4343731"/>
              <a:ext cx="2719103" cy="604730"/>
            </a:xfrm>
            <a:prstGeom prst="rect">
              <a:avLst/>
            </a:prstGeom>
          </p:spPr>
        </p:pic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BA90533-4746-4977-9869-0D19C57E2E86}"/>
              </a:ext>
            </a:extLst>
          </p:cNvPr>
          <p:cNvSpPr/>
          <p:nvPr/>
        </p:nvSpPr>
        <p:spPr bwMode="auto">
          <a:xfrm>
            <a:off x="3491880" y="4078075"/>
            <a:ext cx="1031406" cy="791085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>
              <a:spcBef>
                <a:spcPts val="200"/>
              </a:spcBef>
              <a:spcAft>
                <a:spcPts val="200"/>
              </a:spcAft>
            </a:pPr>
            <a:endParaRPr kumimoji="1" lang="ja-JP" altLang="en-US" sz="1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023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ッター プレースホルダー 2">
            <a:extLst>
              <a:ext uri="{FF2B5EF4-FFF2-40B4-BE49-F238E27FC236}">
                <a16:creationId xmlns:a16="http://schemas.microsoft.com/office/drawing/2014/main" id="{5F0C0BD1-B10B-4581-8F5C-524F5293C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98813" y="6532563"/>
            <a:ext cx="2895600" cy="268287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J SPORTS Corp.</a:t>
            </a:r>
          </a:p>
        </p:txBody>
      </p:sp>
      <p:sp>
        <p:nvSpPr>
          <p:cNvPr id="7171" name="スライド番号プレースホルダー 5">
            <a:extLst>
              <a:ext uri="{FF2B5EF4-FFF2-40B4-BE49-F238E27FC236}">
                <a16:creationId xmlns:a16="http://schemas.microsoft.com/office/drawing/2014/main" id="{8D38EE6B-915E-41A4-9746-4AB5942E96F9}"/>
              </a:ext>
            </a:extLst>
          </p:cNvPr>
          <p:cNvSpPr>
            <a:spLocks noGrp="1"/>
          </p:cNvSpPr>
          <p:nvPr/>
        </p:nvSpPr>
        <p:spPr bwMode="auto">
          <a:xfrm>
            <a:off x="6985000" y="6570663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0A153A4-1F1B-4787-A466-ABC4736975D4}" type="slidenum">
              <a:rPr lang="en-US" altLang="ja-JP" sz="12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ja-JP" sz="1200"/>
          </a:p>
        </p:txBody>
      </p:sp>
      <p:sp>
        <p:nvSpPr>
          <p:cNvPr id="7172" name="テキスト ボックス 1">
            <a:extLst>
              <a:ext uri="{FF2B5EF4-FFF2-40B4-BE49-F238E27FC236}">
                <a16:creationId xmlns:a16="http://schemas.microsoft.com/office/drawing/2014/main" id="{BC18A0BC-9979-4D76-BD08-934CE51C5019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160338" y="188913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SPORTS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アカデミー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MANIAX</a:t>
            </a:r>
            <a:endParaRPr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73" name="テキスト ボックス 4">
            <a:extLst>
              <a:ext uri="{FF2B5EF4-FFF2-40B4-BE49-F238E27FC236}">
                <a16:creationId xmlns:a16="http://schemas.microsoft.com/office/drawing/2014/main" id="{6E5E613B-E908-469F-91F5-86180BB8E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6712"/>
            <a:ext cx="9016345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話の途中でもどんどん疑問や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深くききたいことはＱ＆Ａに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入れてください！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随時拾うか、まとめて質疑応答で</a:t>
            </a:r>
            <a:b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お答えします！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CD979B5B-3298-4D50-8654-BDA17F5FF825}"/>
              </a:ext>
            </a:extLst>
          </p:cNvPr>
          <p:cNvGrpSpPr/>
          <p:nvPr/>
        </p:nvGrpSpPr>
        <p:grpSpPr>
          <a:xfrm>
            <a:off x="180571" y="4150083"/>
            <a:ext cx="8605148" cy="645228"/>
            <a:chOff x="494937" y="4340710"/>
            <a:chExt cx="8145685" cy="610776"/>
          </a:xfrm>
        </p:grpSpPr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2923E755-6517-48EA-A3D3-3654239D777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459"/>
            <a:stretch/>
          </p:blipFill>
          <p:spPr>
            <a:xfrm>
              <a:off x="494937" y="4340710"/>
              <a:ext cx="3024903" cy="610776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89D45F9B-7C7A-4838-A326-44D4686F241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054" r="39054"/>
            <a:stretch/>
          </p:blipFill>
          <p:spPr>
            <a:xfrm>
              <a:off x="2962621" y="4340710"/>
              <a:ext cx="3223911" cy="610776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2A5691DA-38F0-42C7-95F6-042C846D096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351" b="2473"/>
            <a:stretch/>
          </p:blipFill>
          <p:spPr>
            <a:xfrm>
              <a:off x="5921519" y="4343731"/>
              <a:ext cx="2719103" cy="604730"/>
            </a:xfrm>
            <a:prstGeom prst="rect">
              <a:avLst/>
            </a:prstGeom>
          </p:spPr>
        </p:pic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CBB605E-6949-4311-BC1E-1B86CA864884}"/>
              </a:ext>
            </a:extLst>
          </p:cNvPr>
          <p:cNvSpPr/>
          <p:nvPr/>
        </p:nvSpPr>
        <p:spPr bwMode="auto">
          <a:xfrm>
            <a:off x="4427984" y="4078075"/>
            <a:ext cx="1031406" cy="791085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>
              <a:spcBef>
                <a:spcPts val="200"/>
              </a:spcBef>
              <a:spcAft>
                <a:spcPts val="200"/>
              </a:spcAft>
            </a:pPr>
            <a:endParaRPr kumimoji="1" lang="ja-JP" altLang="en-US" sz="1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026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ッター プレースホルダー 2">
            <a:extLst>
              <a:ext uri="{FF2B5EF4-FFF2-40B4-BE49-F238E27FC236}">
                <a16:creationId xmlns:a16="http://schemas.microsoft.com/office/drawing/2014/main" id="{5F0C0BD1-B10B-4581-8F5C-524F5293C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98813" y="6532563"/>
            <a:ext cx="2895600" cy="268287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J SPORTS Corp.</a:t>
            </a:r>
          </a:p>
        </p:txBody>
      </p:sp>
      <p:sp>
        <p:nvSpPr>
          <p:cNvPr id="7171" name="スライド番号プレースホルダー 5">
            <a:extLst>
              <a:ext uri="{FF2B5EF4-FFF2-40B4-BE49-F238E27FC236}">
                <a16:creationId xmlns:a16="http://schemas.microsoft.com/office/drawing/2014/main" id="{8D38EE6B-915E-41A4-9746-4AB5942E96F9}"/>
              </a:ext>
            </a:extLst>
          </p:cNvPr>
          <p:cNvSpPr>
            <a:spLocks noGrp="1"/>
          </p:cNvSpPr>
          <p:nvPr/>
        </p:nvSpPr>
        <p:spPr bwMode="auto">
          <a:xfrm>
            <a:off x="6985000" y="6570663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0A153A4-1F1B-4787-A466-ABC4736975D4}" type="slidenum">
              <a:rPr lang="en-US" altLang="ja-JP" sz="12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ja-JP" sz="1200"/>
          </a:p>
        </p:txBody>
      </p:sp>
      <p:sp>
        <p:nvSpPr>
          <p:cNvPr id="7172" name="テキスト ボックス 1">
            <a:extLst>
              <a:ext uri="{FF2B5EF4-FFF2-40B4-BE49-F238E27FC236}">
                <a16:creationId xmlns:a16="http://schemas.microsoft.com/office/drawing/2014/main" id="{BC18A0BC-9979-4D76-BD08-934CE51C5019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160338" y="188913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SPORTS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アカデミー </a:t>
            </a:r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MANIAX</a:t>
            </a:r>
            <a:endParaRPr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73" name="テキスト ボックス 4">
            <a:extLst>
              <a:ext uri="{FF2B5EF4-FFF2-40B4-BE49-F238E27FC236}">
                <a16:creationId xmlns:a16="http://schemas.microsoft.com/office/drawing/2014/main" id="{6E5E613B-E908-469F-91F5-86180BB8E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75563"/>
            <a:ext cx="911860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チームコンセプトと育成　①</a:t>
            </a:r>
            <a:endParaRPr lang="en-US" altLang="ja-JP" sz="4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・　ゲームモデルとは？コンセプトとは？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・　コンセプトをどのようにチームに浸透させるのか？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1263696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11646</TotalTime>
  <Words>494</Words>
  <Application>Microsoft Office PowerPoint</Application>
  <PresentationFormat>画面に合わせる (4:3)</PresentationFormat>
  <Paragraphs>163</Paragraphs>
  <Slides>18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4" baseType="lpstr">
      <vt:lpstr>Meiryo UI</vt:lpstr>
      <vt:lpstr>メイリオ</vt:lpstr>
      <vt:lpstr>Arial</vt:lpstr>
      <vt:lpstr>Trebuchet MS</vt:lpstr>
      <vt:lpstr>Wingdings</vt:lpstr>
      <vt:lpstr>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JSPORTS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kizumi</dc:creator>
  <cp:lastModifiedBy>Kawahara, Takeshi (河原 剛)</cp:lastModifiedBy>
  <cp:revision>364</cp:revision>
  <cp:lastPrinted>2019-07-10T01:38:24Z</cp:lastPrinted>
  <dcterms:created xsi:type="dcterms:W3CDTF">2013-08-28T08:37:43Z</dcterms:created>
  <dcterms:modified xsi:type="dcterms:W3CDTF">2020-08-28T02:28:09Z</dcterms:modified>
</cp:coreProperties>
</file>